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imicht\AppData\Local\Microsoft\Windows\Temporary%20Internet%20Files\Content.Outlook\YU9GK683\ExpendituresvsFTEProjec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imicht\AppData\Local\Microsoft\Windows\Temporary%20Internet%20Files\Content.Outlook\YU9GK683\ExpendituresvsFTEProjection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imicht\AppData\Local\Microsoft\Windows\Temporary%20Internet%20Files\Content.Outlook\YU9GK683\ExpendituresvsFTEProjection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rimicht\AppData\Local\Microsoft\Windows\Temporary%20Internet%20Files\Content.Outlook\YU9GK683\ExpendituresvsFTEProjec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Cost for current level of service, assuming 6% annual inflation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'if we don''t pass 10k'!$A$2:$A$17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'if we don''t pass 10k'!$D$2:$D$17</c:f>
              <c:numCache>
                <c:formatCode>_("$"* #,##0.00_);_("$"* \(#,##0.00\);_("$"* "-"??_);_(@_)</c:formatCode>
                <c:ptCount val="16"/>
                <c:pt idx="0">
                  <c:v>1539504</c:v>
                </c:pt>
                <c:pt idx="1">
                  <c:v>1553819</c:v>
                </c:pt>
                <c:pt idx="2">
                  <c:v>1447513</c:v>
                </c:pt>
                <c:pt idx="3">
                  <c:v>1535645</c:v>
                </c:pt>
                <c:pt idx="4">
                  <c:v>1440188</c:v>
                </c:pt>
                <c:pt idx="5">
                  <c:v>1526599.28</c:v>
                </c:pt>
                <c:pt idx="6">
                  <c:v>1618195.2368000001</c:v>
                </c:pt>
                <c:pt idx="7">
                  <c:v>1715286.9510080002</c:v>
                </c:pt>
                <c:pt idx="8">
                  <c:v>1818204.1680684802</c:v>
                </c:pt>
                <c:pt idx="9">
                  <c:v>1927296.4181525891</c:v>
                </c:pt>
                <c:pt idx="10">
                  <c:v>2042934.2032417445</c:v>
                </c:pt>
                <c:pt idx="11">
                  <c:v>2165510.2554362495</c:v>
                </c:pt>
                <c:pt idx="12">
                  <c:v>2295440.8707624245</c:v>
                </c:pt>
                <c:pt idx="13">
                  <c:v>2433167.3230081704</c:v>
                </c:pt>
                <c:pt idx="14">
                  <c:v>2579157.3623886607</c:v>
                </c:pt>
                <c:pt idx="15">
                  <c:v>2733906.8041319805</c:v>
                </c:pt>
              </c:numCache>
            </c:numRef>
          </c:val>
          <c:smooth val="0"/>
        </c:ser>
        <c:ser>
          <c:idx val="1"/>
          <c:order val="1"/>
          <c:tx>
            <c:v>Budget, assuming 4% increase every 5 years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'if we don''t pass 10k'!$B$2:$B$17</c:f>
              <c:numCache>
                <c:formatCode>General</c:formatCode>
                <c:ptCount val="16"/>
                <c:pt idx="0">
                  <c:v>1421855</c:v>
                </c:pt>
                <c:pt idx="1">
                  <c:v>1421855</c:v>
                </c:pt>
                <c:pt idx="2">
                  <c:v>1521855</c:v>
                </c:pt>
                <c:pt idx="3">
                  <c:v>1476221</c:v>
                </c:pt>
                <c:pt idx="4">
                  <c:v>1476221</c:v>
                </c:pt>
                <c:pt idx="5">
                  <c:v>1476221</c:v>
                </c:pt>
                <c:pt idx="6">
                  <c:v>1476221</c:v>
                </c:pt>
                <c:pt idx="7">
                  <c:v>1476221</c:v>
                </c:pt>
                <c:pt idx="8">
                  <c:v>1535269</c:v>
                </c:pt>
                <c:pt idx="9">
                  <c:v>1535269</c:v>
                </c:pt>
                <c:pt idx="10">
                  <c:v>1535269</c:v>
                </c:pt>
                <c:pt idx="11">
                  <c:v>1535269</c:v>
                </c:pt>
                <c:pt idx="12">
                  <c:v>1535269</c:v>
                </c:pt>
                <c:pt idx="13">
                  <c:v>1596680</c:v>
                </c:pt>
                <c:pt idx="14">
                  <c:v>1596680</c:v>
                </c:pt>
                <c:pt idx="15">
                  <c:v>1596680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059088"/>
        <c:axId val="426312672"/>
      </c:lineChart>
      <c:catAx>
        <c:axId val="43905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12672"/>
        <c:crosses val="autoZero"/>
        <c:auto val="1"/>
        <c:lblAlgn val="ctr"/>
        <c:lblOffset val="100"/>
        <c:noMultiLvlLbl val="0"/>
      </c:catAx>
      <c:valAx>
        <c:axId val="426312672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059088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aseline="0"/>
              <a:t>Library Purchasing Power*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383948756701392E-2"/>
          <c:y val="0.10335073752998489"/>
          <c:w val="0.90579801582668129"/>
          <c:h val="0.6759644584904752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803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7777777777780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7777777777777779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77777777777779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777777777777779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7777777777778798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7777777777777779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777777777778798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'if we don''t pass 10k'!$A$7:$A$17</c:f>
              <c:numCache>
                <c:formatCode>General</c:formatCode>
                <c:ptCount val="1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</c:numCache>
            </c:numRef>
          </c:cat>
          <c:val>
            <c:numRef>
              <c:f>'if we don''t pass 10k'!$G$7:$G$17</c:f>
              <c:numCache>
                <c:formatCode>0%</c:formatCode>
                <c:ptCount val="11"/>
                <c:pt idx="0">
                  <c:v>0.96699967001163523</c:v>
                </c:pt>
                <c:pt idx="1">
                  <c:v>0.91226383963361812</c:v>
                </c:pt>
                <c:pt idx="2">
                  <c:v>0.86062626380530005</c:v>
                </c:pt>
                <c:pt idx="3">
                  <c:v>0.84438757041842627</c:v>
                </c:pt>
                <c:pt idx="4">
                  <c:v>0.79659204756455304</c:v>
                </c:pt>
                <c:pt idx="5">
                  <c:v>0.75150193166467272</c:v>
                </c:pt>
                <c:pt idx="6">
                  <c:v>0.7089640864761062</c:v>
                </c:pt>
                <c:pt idx="7">
                  <c:v>0.66883404384538325</c:v>
                </c:pt>
                <c:pt idx="8">
                  <c:v>0.65621463222101584</c:v>
                </c:pt>
                <c:pt idx="9">
                  <c:v>0.61907040775567523</c:v>
                </c:pt>
                <c:pt idx="10">
                  <c:v>0.58402868656195772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313456"/>
        <c:axId val="426313848"/>
      </c:lineChart>
      <c:catAx>
        <c:axId val="42631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13848"/>
        <c:crosses val="autoZero"/>
        <c:auto val="1"/>
        <c:lblAlgn val="ctr"/>
        <c:lblOffset val="100"/>
        <c:noMultiLvlLbl val="0"/>
      </c:catAx>
      <c:valAx>
        <c:axId val="4263138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31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Cost for current level of service, assuming 6% annual inflation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'if we pass 10k'!$A$2:$A$17</c:f>
              <c:numCache>
                <c:formatCode>General</c:formatCod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</c:numCache>
            </c:numRef>
          </c:cat>
          <c:val>
            <c:numRef>
              <c:f>'if we pass 10k'!$D$2:$D$17</c:f>
              <c:numCache>
                <c:formatCode>_("$"* #,##0.00_);_("$"* \(#,##0.00\);_("$"* "-"??_);_(@_)</c:formatCode>
                <c:ptCount val="16"/>
                <c:pt idx="0">
                  <c:v>1539504</c:v>
                </c:pt>
                <c:pt idx="1">
                  <c:v>1553819</c:v>
                </c:pt>
                <c:pt idx="2">
                  <c:v>1447513</c:v>
                </c:pt>
                <c:pt idx="3">
                  <c:v>1535645</c:v>
                </c:pt>
                <c:pt idx="4">
                  <c:v>1440188</c:v>
                </c:pt>
                <c:pt idx="5">
                  <c:v>1526599.28</c:v>
                </c:pt>
                <c:pt idx="6">
                  <c:v>1618195.2368000001</c:v>
                </c:pt>
                <c:pt idx="7">
                  <c:v>1715286.9510080002</c:v>
                </c:pt>
                <c:pt idx="8">
                  <c:v>1818204.1680684802</c:v>
                </c:pt>
                <c:pt idx="9">
                  <c:v>1927296.4181525891</c:v>
                </c:pt>
                <c:pt idx="10">
                  <c:v>2042934.2032417445</c:v>
                </c:pt>
                <c:pt idx="11">
                  <c:v>2676243.8062466853</c:v>
                </c:pt>
                <c:pt idx="12">
                  <c:v>2836818.4346214868</c:v>
                </c:pt>
                <c:pt idx="13">
                  <c:v>3007027.540698776</c:v>
                </c:pt>
                <c:pt idx="14">
                  <c:v>3187449.1931407028</c:v>
                </c:pt>
                <c:pt idx="15">
                  <c:v>3378696.1447291453</c:v>
                </c:pt>
              </c:numCache>
            </c:numRef>
          </c:val>
          <c:smooth val="0"/>
        </c:ser>
        <c:ser>
          <c:idx val="1"/>
          <c:order val="1"/>
          <c:tx>
            <c:v>Budget, assuming 4% increase every 5 years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'if we pass 10k'!$B$2:$B$17</c:f>
              <c:numCache>
                <c:formatCode>General</c:formatCode>
                <c:ptCount val="16"/>
                <c:pt idx="0">
                  <c:v>1421855</c:v>
                </c:pt>
                <c:pt idx="1">
                  <c:v>1421855</c:v>
                </c:pt>
                <c:pt idx="2">
                  <c:v>1521855</c:v>
                </c:pt>
                <c:pt idx="3">
                  <c:v>1476221</c:v>
                </c:pt>
                <c:pt idx="4">
                  <c:v>1476221</c:v>
                </c:pt>
                <c:pt idx="5">
                  <c:v>1476221</c:v>
                </c:pt>
                <c:pt idx="6">
                  <c:v>1476221</c:v>
                </c:pt>
                <c:pt idx="7">
                  <c:v>1476221</c:v>
                </c:pt>
                <c:pt idx="8">
                  <c:v>1535269</c:v>
                </c:pt>
                <c:pt idx="9">
                  <c:v>1535269</c:v>
                </c:pt>
                <c:pt idx="10">
                  <c:v>1535269</c:v>
                </c:pt>
                <c:pt idx="11">
                  <c:v>1535269</c:v>
                </c:pt>
                <c:pt idx="12">
                  <c:v>1535269</c:v>
                </c:pt>
                <c:pt idx="13">
                  <c:v>1596680</c:v>
                </c:pt>
                <c:pt idx="14">
                  <c:v>1596680</c:v>
                </c:pt>
                <c:pt idx="15">
                  <c:v>1596680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084432"/>
        <c:axId val="440084824"/>
      </c:lineChart>
      <c:catAx>
        <c:axId val="44008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4824"/>
        <c:crosses val="autoZero"/>
        <c:auto val="1"/>
        <c:lblAlgn val="ctr"/>
        <c:lblOffset val="100"/>
        <c:noMultiLvlLbl val="0"/>
      </c:catAx>
      <c:valAx>
        <c:axId val="440084824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Library Purchasing Power*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3383948756701392E-2"/>
          <c:y val="0.10335073752998489"/>
          <c:w val="0.90579801582668129"/>
          <c:h val="0.6759644584904752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803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7777777777780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777777777777779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777777777777779E-3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777777777777779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777777777778798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7777777777777779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777777777778798E-3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'if we pass 10k'!$A$7:$A$17</c:f>
              <c:numCache>
                <c:formatCode>General</c:formatCode>
                <c:ptCount val="1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</c:numCache>
            </c:numRef>
          </c:cat>
          <c:val>
            <c:numRef>
              <c:f>'if we pass 10k'!$G$7:$G$17</c:f>
              <c:numCache>
                <c:formatCode>0%</c:formatCode>
                <c:ptCount val="11"/>
                <c:pt idx="0">
                  <c:v>0.96699967001163523</c:v>
                </c:pt>
                <c:pt idx="1">
                  <c:v>0.91226383963361812</c:v>
                </c:pt>
                <c:pt idx="2">
                  <c:v>0.86062626380530005</c:v>
                </c:pt>
                <c:pt idx="3">
                  <c:v>0.84438757041842627</c:v>
                </c:pt>
                <c:pt idx="4">
                  <c:v>0.79659204756455304</c:v>
                </c:pt>
                <c:pt idx="5">
                  <c:v>0.75150193166467272</c:v>
                </c:pt>
                <c:pt idx="6">
                  <c:v>0.57366559669058981</c:v>
                </c:pt>
                <c:pt idx="7">
                  <c:v>0.54119395914206581</c:v>
                </c:pt>
                <c:pt idx="8">
                  <c:v>0.53098283217883724</c:v>
                </c:pt>
                <c:pt idx="9">
                  <c:v>0.50092720016871439</c:v>
                </c:pt>
                <c:pt idx="10">
                  <c:v>0.4725728303478437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085608"/>
        <c:axId val="440086000"/>
      </c:lineChart>
      <c:catAx>
        <c:axId val="44008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6000"/>
        <c:crosses val="autoZero"/>
        <c:auto val="1"/>
        <c:lblAlgn val="ctr"/>
        <c:lblOffset val="100"/>
        <c:noMultiLvlLbl val="0"/>
      </c:catAx>
      <c:valAx>
        <c:axId val="440086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085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0.03161</cdr:x>
      <cdr:y>0.87106</cdr:y>
    </cdr:from>
    <cdr:to>
      <cdr:x>0.9687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760" y="3360222"/>
          <a:ext cx="5239412" cy="497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*Assuming FTE remains under 10,000</a:t>
          </a:r>
          <a:r>
            <a:rPr lang="en-US" sz="1100" baseline="0"/>
            <a:t> and the continuing trend of a 4% library budget increase every 5 years.</a:t>
          </a:r>
        </a:p>
        <a:p xmlns:a="http://schemas.openxmlformats.org/drawingml/2006/main">
          <a:endParaRPr lang="en-US" sz="1100" baseline="0"/>
        </a:p>
        <a:p xmlns:a="http://schemas.openxmlformats.org/drawingml/2006/main">
          <a:r>
            <a:rPr lang="en-US" sz="1100" baseline="0"/>
            <a:t> 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0.4658</cdr:x>
      <cdr:y>0.03425</cdr:y>
    </cdr:from>
    <cdr:to>
      <cdr:x>0.49785</cdr:x>
      <cdr:y>0.90939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2906861" y="147639"/>
          <a:ext cx="200025" cy="377190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36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0.51724</cdr:x>
      <cdr:y>0.10282</cdr:y>
    </cdr:from>
    <cdr:to>
      <cdr:x>0.59702</cdr:x>
      <cdr:y>0.78683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643312" y="433388"/>
          <a:ext cx="561975" cy="2882970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>
            <a:alpha val="29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0.02927</cdr:x>
      <cdr:y>0.85621</cdr:y>
    </cdr:from>
    <cdr:to>
      <cdr:x>0.97073</cdr:x>
      <cdr:y>0.98408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791" y="3725641"/>
          <a:ext cx="9900017" cy="556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*Assuming an</a:t>
          </a:r>
          <a:r>
            <a:rPr lang="en-US" sz="1600" baseline="0" dirty="0"/>
            <a:t> </a:t>
          </a:r>
          <a:r>
            <a:rPr lang="en-US" sz="1600" dirty="0"/>
            <a:t>annual</a:t>
          </a:r>
          <a:r>
            <a:rPr lang="en-US" sz="1600" baseline="0" dirty="0"/>
            <a:t> FTE increase of 5% and the continuing trend of a 4% library budget increase every 5 years.</a:t>
          </a:r>
        </a:p>
        <a:p xmlns:a="http://schemas.openxmlformats.org/drawingml/2006/main">
          <a:endParaRPr lang="en-US" sz="1800" baseline="0" dirty="0"/>
        </a:p>
        <a:p xmlns:a="http://schemas.openxmlformats.org/drawingml/2006/main">
          <a:r>
            <a:rPr lang="en-US" sz="1100" baseline="0" dirty="0"/>
            <a:t> 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6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2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0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0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4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6004-E366-4E6E-A0BB-810B577C99B6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FC91-D52E-43D5-902E-7035574C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LLRC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Library and Learning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9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Budget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Journal pruning process almost complete (need to cut $55,000)</a:t>
            </a:r>
          </a:p>
          <a:p>
            <a:r>
              <a:rPr lang="en-US" dirty="0" smtClean="0"/>
              <a:t>45 journal subscriptions on chopping block (based on high cost per use)</a:t>
            </a:r>
          </a:p>
          <a:p>
            <a:r>
              <a:rPr lang="en-US" smtClean="0"/>
              <a:t>Trend: </a:t>
            </a:r>
            <a:r>
              <a:rPr lang="en-US" dirty="0" smtClean="0"/>
              <a:t>6% annual inflation on materials cost vs. 1% increase in budget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164766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59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Library Purchasing Power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6971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149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10,000 FTE Cliff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42893" cy="4351338"/>
          </a:xfrm>
        </p:spPr>
        <p:txBody>
          <a:bodyPr/>
          <a:lstStyle/>
          <a:p>
            <a:r>
              <a:rPr lang="en-US" dirty="0" smtClean="0"/>
              <a:t>Tier pricing based on FTE students</a:t>
            </a:r>
          </a:p>
          <a:p>
            <a:r>
              <a:rPr lang="en-US" dirty="0" smtClean="0"/>
              <a:t>Fall 2014: 7279 FTE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390423"/>
              </p:ext>
            </p:extLst>
          </p:nvPr>
        </p:nvGraphicFramePr>
        <p:xfrm>
          <a:off x="5628067" y="365125"/>
          <a:ext cx="6207617" cy="581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90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Power at 10,000 FTE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67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669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LLRC Report</vt:lpstr>
      <vt:lpstr>Continuing Budget Difficulties</vt:lpstr>
      <vt:lpstr>Projected Library Purchasing Power</vt:lpstr>
      <vt:lpstr>The 10,000 FTE Cliff </vt:lpstr>
      <vt:lpstr>Purchasing Power at 10,000 FTE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LLRC Report</dc:title>
  <dc:creator>Mike</dc:creator>
  <cp:lastModifiedBy>Palmer, Barbara J.</cp:lastModifiedBy>
  <cp:revision>5</cp:revision>
  <dcterms:created xsi:type="dcterms:W3CDTF">2015-10-09T13:23:29Z</dcterms:created>
  <dcterms:modified xsi:type="dcterms:W3CDTF">2015-10-21T20:23:57Z</dcterms:modified>
</cp:coreProperties>
</file>